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DADBA-F448-448B-807E-8368B0060CC1}" type="datetimeFigureOut">
              <a:rPr lang="en-US" smtClean="0"/>
              <a:t>21-Sep-19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193F7-96C1-4CC7-BF32-3F9E13B41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3AEB30-1B7E-4183-B71A-4ECF066EED07}" type="slidenum">
              <a:rPr lang="en-US"/>
              <a:pPr/>
              <a:t>5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993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D75-A36E-432C-AD67-11EDBAA96855}" type="datetimeFigureOut">
              <a:rPr lang="en-US" smtClean="0"/>
              <a:t>21-Sep-19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352F-BA3A-4B53-92A9-5D55AA39F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7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D75-A36E-432C-AD67-11EDBAA96855}" type="datetimeFigureOut">
              <a:rPr lang="en-US" smtClean="0"/>
              <a:t>21-Sep-19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352F-BA3A-4B53-92A9-5D55AA39F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2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D75-A36E-432C-AD67-11EDBAA96855}" type="datetimeFigureOut">
              <a:rPr lang="en-US" smtClean="0"/>
              <a:t>21-Sep-19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352F-BA3A-4B53-92A9-5D55AA39F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25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04800"/>
            <a:ext cx="10160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447800"/>
            <a:ext cx="4978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447800"/>
            <a:ext cx="49784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810000"/>
            <a:ext cx="49784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58DDF60-931B-4671-8A46-ADC3913FD88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59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D75-A36E-432C-AD67-11EDBAA96855}" type="datetimeFigureOut">
              <a:rPr lang="en-US" smtClean="0"/>
              <a:t>21-Sep-19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352F-BA3A-4B53-92A9-5D55AA39F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2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D75-A36E-432C-AD67-11EDBAA96855}" type="datetimeFigureOut">
              <a:rPr lang="en-US" smtClean="0"/>
              <a:t>21-Sep-19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352F-BA3A-4B53-92A9-5D55AA39F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3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D75-A36E-432C-AD67-11EDBAA96855}" type="datetimeFigureOut">
              <a:rPr lang="en-US" smtClean="0"/>
              <a:t>21-Sep-19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352F-BA3A-4B53-92A9-5D55AA39F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2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D75-A36E-432C-AD67-11EDBAA96855}" type="datetimeFigureOut">
              <a:rPr lang="en-US" smtClean="0"/>
              <a:t>21-Sep-19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352F-BA3A-4B53-92A9-5D55AA39F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9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D75-A36E-432C-AD67-11EDBAA96855}" type="datetimeFigureOut">
              <a:rPr lang="en-US" smtClean="0"/>
              <a:t>21-Sep-19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352F-BA3A-4B53-92A9-5D55AA39F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0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D75-A36E-432C-AD67-11EDBAA96855}" type="datetimeFigureOut">
              <a:rPr lang="en-US" smtClean="0"/>
              <a:t>21-Sep-19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352F-BA3A-4B53-92A9-5D55AA39F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2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D75-A36E-432C-AD67-11EDBAA96855}" type="datetimeFigureOut">
              <a:rPr lang="en-US" smtClean="0"/>
              <a:t>21-Sep-19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352F-BA3A-4B53-92A9-5D55AA39F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8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D75-A36E-432C-AD67-11EDBAA96855}" type="datetimeFigureOut">
              <a:rPr lang="en-US" smtClean="0"/>
              <a:t>21-Sep-19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352F-BA3A-4B53-92A9-5D55AA39F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6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04D75-A36E-432C-AD67-11EDBAA96855}" type="datetimeFigureOut">
              <a:rPr lang="en-US" smtClean="0"/>
              <a:t>21-Sep-19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D352F-BA3A-4B53-92A9-5D55AA39F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0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1.png"/><Relationship Id="rId4" Type="http://schemas.openxmlformats.org/officeDocument/2006/relationships/image" Target="../media/image18.wmf"/><Relationship Id="rId9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13.bin"/><Relationship Id="rId3" Type="http://schemas.openxmlformats.org/officeDocument/2006/relationships/oleObject" Target="../embeddings/oleObject6.bin"/><Relationship Id="rId21" Type="http://schemas.openxmlformats.org/officeDocument/2006/relationships/image" Target="../media/image30.wmf"/><Relationship Id="rId7" Type="http://schemas.openxmlformats.org/officeDocument/2006/relationships/image" Target="../media/image32.e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11" Type="http://schemas.openxmlformats.org/officeDocument/2006/relationships/image" Target="../media/image25.wmf"/><Relationship Id="rId24" Type="http://schemas.openxmlformats.org/officeDocument/2006/relationships/image" Target="../media/image33.png"/><Relationship Id="rId5" Type="http://schemas.openxmlformats.org/officeDocument/2006/relationships/oleObject" Target="../embeddings/oleObject7.bin"/><Relationship Id="rId15" Type="http://schemas.openxmlformats.org/officeDocument/2006/relationships/image" Target="../media/image27.wmf"/><Relationship Id="rId23" Type="http://schemas.openxmlformats.org/officeDocument/2006/relationships/image" Target="../media/image31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29.wmf"/><Relationship Id="rId4" Type="http://schemas.openxmlformats.org/officeDocument/2006/relationships/image" Target="../media/image22.wmf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38.wmf"/><Relationship Id="rId18" Type="http://schemas.openxmlformats.org/officeDocument/2006/relationships/image" Target="../media/image42.png"/><Relationship Id="rId3" Type="http://schemas.openxmlformats.org/officeDocument/2006/relationships/oleObject" Target="../embeddings/oleObject16.bin"/><Relationship Id="rId7" Type="http://schemas.openxmlformats.org/officeDocument/2006/relationships/image" Target="../media/image41.e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35.wmf"/><Relationship Id="rId11" Type="http://schemas.openxmlformats.org/officeDocument/2006/relationships/image" Target="../media/image37.wmf"/><Relationship Id="rId5" Type="http://schemas.openxmlformats.org/officeDocument/2006/relationships/oleObject" Target="../embeddings/oleObject17.bin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34.wmf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524000" y="1"/>
            <a:ext cx="4139952" cy="3539430"/>
          </a:xfrm>
          <a:prstGeom prst="rect">
            <a:avLst/>
          </a:prstGeom>
          <a:solidFill>
            <a:srgbClr val="FFFF00">
              <a:alpha val="5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en-US" sz="2800" b="1" dirty="0">
              <a:latin typeface="Tahoma" pitchFamily="34" charset="0"/>
            </a:endParaRPr>
          </a:p>
          <a:p>
            <a:pPr algn="ctr"/>
            <a:endParaRPr lang="en-US" sz="2800" b="1" dirty="0">
              <a:latin typeface="Tahoma" pitchFamily="34" charset="0"/>
            </a:endParaRPr>
          </a:p>
          <a:p>
            <a:pPr algn="ctr"/>
            <a:endParaRPr lang="en-US" sz="2800" b="1" dirty="0">
              <a:latin typeface="Tahoma" pitchFamily="34" charset="0"/>
            </a:endParaRPr>
          </a:p>
          <a:p>
            <a:pPr algn="ctr"/>
            <a:endParaRPr lang="en-US" sz="2800" b="1" dirty="0">
              <a:latin typeface="Tahoma" pitchFamily="34" charset="0"/>
            </a:endParaRPr>
          </a:p>
          <a:p>
            <a:pPr algn="ctr"/>
            <a:r>
              <a:rPr lang="en-US" sz="2800" b="1" dirty="0">
                <a:latin typeface="Tahoma" pitchFamily="34" charset="0"/>
              </a:rPr>
              <a:t>The </a:t>
            </a:r>
            <a:r>
              <a:rPr lang="en-US" sz="2800" b="1" dirty="0">
                <a:latin typeface="Tahoma" pitchFamily="34" charset="0"/>
              </a:rPr>
              <a:t>Solid </a:t>
            </a:r>
            <a:r>
              <a:rPr lang="en-US" sz="2800" b="1" dirty="0">
                <a:latin typeface="Tahoma" pitchFamily="34" charset="0"/>
              </a:rPr>
              <a:t>State Chemistry</a:t>
            </a:r>
            <a:endParaRPr lang="en-US" sz="2800" b="1" dirty="0">
              <a:latin typeface="Tahoma" pitchFamily="34" charset="0"/>
            </a:endParaRPr>
          </a:p>
          <a:p>
            <a:pPr algn="ctr"/>
            <a:endParaRPr lang="en-US" sz="2800" dirty="0">
              <a:latin typeface="Tahoma" pitchFamily="34" charset="0"/>
            </a:endParaRPr>
          </a:p>
          <a:p>
            <a:pPr algn="ctr"/>
            <a:endParaRPr lang="en-US" sz="2800" dirty="0">
              <a:latin typeface="Tahoma" pitchFamily="34" charset="0"/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524000" y="3861049"/>
            <a:ext cx="3923928" cy="1323439"/>
          </a:xfrm>
          <a:prstGeom prst="rect">
            <a:avLst/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The universe consists only of atoms and the void: all else is opinion and illusion.”–Edward Robert Harrison</a:t>
            </a:r>
          </a:p>
        </p:txBody>
      </p:sp>
      <p:pic>
        <p:nvPicPr>
          <p:cNvPr id="4" name="Picture 3" descr="Escher 118 liz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19800" y="0"/>
            <a:ext cx="4648200" cy="685800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155230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owner\Documents\mha-50-Mo-P(2)-TIFF.tif"/>
          <p:cNvPicPr/>
          <p:nvPr/>
        </p:nvPicPr>
        <p:blipFill>
          <a:blip r:embed="rId2" cstate="print"/>
          <a:srcRect l="4010" t="9581" r="2246" b="10180"/>
          <a:stretch>
            <a:fillRect/>
          </a:stretch>
        </p:blipFill>
        <p:spPr bwMode="auto">
          <a:xfrm>
            <a:off x="2711624" y="476673"/>
            <a:ext cx="6624736" cy="58326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01286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38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3992" y="1"/>
            <a:ext cx="2736304" cy="28839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638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5560" y="3356992"/>
            <a:ext cx="4468370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638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664" y="0"/>
            <a:ext cx="2626480" cy="29249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638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60097" y="3356992"/>
            <a:ext cx="2728725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18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638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638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38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63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3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63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3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638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638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38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63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3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63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3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638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638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38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63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3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63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3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4638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4638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38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463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3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463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3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4248472" cy="4248472"/>
          </a:xfrm>
          <a:prstGeom prst="rect">
            <a:avLst/>
          </a:prstGeom>
          <a:ln w="38100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http://pd.chem.ucl.ac.uk/pdnn/symm1/screw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60649"/>
            <a:ext cx="4381500" cy="2847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http://pd.chem.ucl.ac.uk/pdnn/symm1/screw3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501008"/>
            <a:ext cx="4381500" cy="2628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5951984" y="188640"/>
            <a:ext cx="4536504" cy="6453336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pic>
        <p:nvPicPr>
          <p:cNvPr id="9" name="Picture 8" descr="http://pd.chem.ucl.ac.uk/pdnn/symm1/screw1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509122"/>
            <a:ext cx="4139952" cy="8640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http://pd.chem.ucl.ac.uk/pdnn/symm1/screw1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5373217"/>
            <a:ext cx="4139952" cy="889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1524000" y="4437112"/>
            <a:ext cx="4139952" cy="187220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578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3"/>
          <p:cNvSpPr>
            <a:spLocks noChangeArrowheads="1"/>
          </p:cNvSpPr>
          <p:nvPr/>
        </p:nvSpPr>
        <p:spPr bwMode="auto">
          <a:xfrm>
            <a:off x="1798638" y="-26988"/>
            <a:ext cx="86868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algn="ctr">
              <a:spcBef>
                <a:spcPct val="20000"/>
              </a:spcBef>
            </a:pPr>
            <a:r>
              <a:rPr lang="en-US" sz="4000">
                <a:solidFill>
                  <a:srgbClr val="333399"/>
                </a:solidFill>
              </a:rPr>
              <a:t>Conventional &amp; Primitive Unit Cells</a:t>
            </a:r>
          </a:p>
        </p:txBody>
      </p:sp>
      <p:grpSp>
        <p:nvGrpSpPr>
          <p:cNvPr id="3" name="Organization Chart 10"/>
          <p:cNvGrpSpPr>
            <a:grpSpLocks noChangeAspect="1"/>
          </p:cNvGrpSpPr>
          <p:nvPr/>
        </p:nvGrpSpPr>
        <p:grpSpPr bwMode="auto">
          <a:xfrm>
            <a:off x="1919289" y="476250"/>
            <a:ext cx="8605837" cy="3384550"/>
            <a:chOff x="385" y="255"/>
            <a:chExt cx="5126" cy="2132"/>
          </a:xfrm>
        </p:grpSpPr>
        <p:cxnSp>
          <p:nvCxnSpPr>
            <p:cNvPr id="1028" name="_s1028"/>
            <p:cNvCxnSpPr>
              <a:cxnSpLocks noChangeShapeType="1"/>
              <a:stCxn id="6" idx="0"/>
              <a:endCxn id="5" idx="2"/>
            </p:cNvCxnSpPr>
            <p:nvPr/>
          </p:nvCxnSpPr>
          <p:spPr bwMode="auto">
            <a:xfrm rot="16200000">
              <a:off x="1511" y="1463"/>
              <a:ext cx="94" cy="29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99EBD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5" idx="0"/>
            </p:cNvCxnSpPr>
            <p:nvPr/>
          </p:nvCxnSpPr>
          <p:spPr bwMode="auto">
            <a:xfrm rot="16200000">
              <a:off x="1894" y="160"/>
              <a:ext cx="454" cy="1097"/>
            </a:xfrm>
            <a:prstGeom prst="bentConnector2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1030"/>
            <p:cNvSpPr>
              <a:spLocks noChangeArrowheads="1"/>
            </p:cNvSpPr>
            <p:nvPr/>
          </p:nvSpPr>
          <p:spPr bwMode="auto">
            <a:xfrm>
              <a:off x="1736" y="383"/>
              <a:ext cx="2334" cy="32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99EBD7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86912" tIns="43456" rIns="86912" bIns="4345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1" i="1" u="sng" strike="noStrike" cap="none" normalizeH="0" baseline="0" smtClean="0">
                  <a:ln>
                    <a:noFill/>
                  </a:ln>
                  <a:solidFill>
                    <a:srgbClr val="CC0000"/>
                  </a:solidFill>
                  <a:effectLst/>
                </a:rPr>
                <a:t>U</a:t>
              </a:r>
              <a:r>
                <a:rPr kumimoji="0" lang="tr-TR" altLang="en-US" sz="3200" b="1" i="1" u="sng" strike="noStrike" cap="none" normalizeH="0" baseline="0" smtClean="0">
                  <a:ln>
                    <a:noFill/>
                  </a:ln>
                  <a:solidFill>
                    <a:srgbClr val="CC0000"/>
                  </a:solidFill>
                  <a:effectLst/>
                </a:rPr>
                <a:t>nıt </a:t>
              </a:r>
              <a:r>
                <a:rPr kumimoji="0" lang="en-US" altLang="en-US" sz="3200" b="1" i="1" u="sng" strike="noStrike" cap="none" normalizeH="0" baseline="0" smtClean="0">
                  <a:ln>
                    <a:noFill/>
                  </a:ln>
                  <a:solidFill>
                    <a:srgbClr val="CC0000"/>
                  </a:solidFill>
                  <a:effectLst/>
                </a:rPr>
                <a:t>C</a:t>
              </a:r>
              <a:r>
                <a:rPr kumimoji="0" lang="tr-TR" altLang="en-US" sz="3200" b="1" i="1" u="sng" strike="noStrike" cap="none" normalizeH="0" baseline="0" smtClean="0">
                  <a:ln>
                    <a:noFill/>
                  </a:ln>
                  <a:solidFill>
                    <a:srgbClr val="CC0000"/>
                  </a:solidFill>
                  <a:effectLst/>
                </a:rPr>
                <a:t>ell</a:t>
              </a:r>
              <a:r>
                <a:rPr kumimoji="0" lang="en-US" altLang="en-US" sz="3200" b="1" i="1" u="sng" strike="noStrike" cap="none" normalizeH="0" baseline="0" smtClean="0">
                  <a:ln>
                    <a:noFill/>
                  </a:ln>
                  <a:solidFill>
                    <a:srgbClr val="CC0000"/>
                  </a:solidFill>
                  <a:effectLst/>
                </a:rPr>
                <a:t> Types</a:t>
              </a:r>
              <a:endParaRPr kumimoji="0" lang="tr-TR" altLang="en-US" sz="3200" b="1" i="1" u="sng" strike="noStrike" cap="none" normalizeH="0" baseline="0" smtClean="0">
                <a:ln>
                  <a:noFill/>
                </a:ln>
                <a:solidFill>
                  <a:srgbClr val="CC0000"/>
                </a:solidFill>
                <a:effectLst/>
              </a:endParaRPr>
            </a:p>
          </p:txBody>
        </p:sp>
        <p:sp>
          <p:nvSpPr>
            <p:cNvPr id="5" name="_s1031"/>
            <p:cNvSpPr>
              <a:spLocks noChangeArrowheads="1"/>
            </p:cNvSpPr>
            <p:nvPr/>
          </p:nvSpPr>
          <p:spPr bwMode="auto">
            <a:xfrm>
              <a:off x="431" y="936"/>
              <a:ext cx="2282" cy="49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99EBD7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86912" tIns="43456" rIns="86912" bIns="4345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en-US" sz="3000" b="1" i="0" u="sng" strike="noStrike" cap="none" normalizeH="0" baseline="0" smtClean="0">
                  <a:ln>
                    <a:noFill/>
                  </a:ln>
                  <a:solidFill>
                    <a:srgbClr val="A50021"/>
                  </a:solidFill>
                  <a:effectLst/>
                </a:rPr>
                <a:t>Primitive</a:t>
              </a:r>
            </a:p>
          </p:txBody>
        </p:sp>
        <p:sp>
          <p:nvSpPr>
            <p:cNvPr id="6" name="_s1032"/>
            <p:cNvSpPr>
              <a:spLocks noChangeArrowheads="1"/>
            </p:cNvSpPr>
            <p:nvPr/>
          </p:nvSpPr>
          <p:spPr bwMode="auto">
            <a:xfrm>
              <a:off x="431" y="1525"/>
              <a:ext cx="2223" cy="665"/>
            </a:xfrm>
            <a:prstGeom prst="roundRect">
              <a:avLst>
                <a:gd name="adj" fmla="val 1669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99EBD7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1" u="sng" strike="noStrike" cap="none" normalizeH="0" baseline="0" smtClean="0">
                  <a:ln>
                    <a:noFill/>
                  </a:ln>
                  <a:solidFill>
                    <a:srgbClr val="6600CC"/>
                  </a:solidFill>
                  <a:effectLst/>
                </a:rPr>
                <a:t>A s</a:t>
              </a:r>
              <a:r>
                <a:rPr kumimoji="0" lang="tr-TR" altLang="en-US" sz="2200" b="1" i="1" u="sng" strike="noStrike" cap="none" normalizeH="0" baseline="0" smtClean="0">
                  <a:ln>
                    <a:noFill/>
                  </a:ln>
                  <a:solidFill>
                    <a:srgbClr val="6600CC"/>
                  </a:solidFill>
                  <a:effectLst/>
                </a:rPr>
                <a:t>ingle lattice point per cell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The s</a:t>
              </a:r>
              <a:r>
                <a:rPr kumimoji="0" lang="tr-TR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mallest area in 2</a:t>
              </a: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dimensions</a:t>
              </a:r>
              <a:r>
                <a:rPr kumimoji="0" lang="tr-TR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, or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The s</a:t>
              </a:r>
              <a:r>
                <a:rPr kumimoji="0" lang="tr-TR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mallest volume in 3</a:t>
              </a: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dimensions</a:t>
              </a:r>
              <a:endParaRPr kumimoji="0" lang="tr-TR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pic>
        <p:nvPicPr>
          <p:cNvPr id="2063" name="Picture 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8213" y="3644901"/>
            <a:ext cx="1547812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8439" y="3716339"/>
            <a:ext cx="13604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4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56364" y="3500438"/>
            <a:ext cx="1800225" cy="16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4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72488" y="3573464"/>
            <a:ext cx="15113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469" name="Rectangle 157"/>
          <p:cNvSpPr>
            <a:spLocks noChangeArrowheads="1"/>
          </p:cNvSpPr>
          <p:nvPr/>
        </p:nvSpPr>
        <p:spPr bwMode="auto">
          <a:xfrm>
            <a:off x="1843089" y="5229226"/>
            <a:ext cx="3748087" cy="1477963"/>
          </a:xfrm>
          <a:prstGeom prst="rect">
            <a:avLst/>
          </a:prstGeom>
          <a:solidFill>
            <a:srgbClr val="FFFFCC"/>
          </a:solidFill>
          <a:ln w="381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0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</a:t>
            </a:r>
            <a:r>
              <a:rPr lang="en-US" sz="30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tr-TR" sz="30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ubic</a:t>
            </a:r>
            <a:r>
              <a:rPr lang="en-US" sz="30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30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30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</a:t>
            </a:r>
            <a:r>
              <a:rPr lang="tr-TR" sz="30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algn="ctr">
              <a:defRPr/>
            </a:pPr>
            <a:r>
              <a:rPr lang="tr-TR" sz="3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Conventional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Cell</a:t>
            </a:r>
            <a:r>
              <a:rPr lang="tr-TR" sz="3000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30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Primitive cell </a:t>
            </a:r>
          </a:p>
        </p:txBody>
      </p:sp>
      <p:grpSp>
        <p:nvGrpSpPr>
          <p:cNvPr id="7" name="Organization Chart 21"/>
          <p:cNvGrpSpPr>
            <a:grpSpLocks noChangeAspect="1"/>
          </p:cNvGrpSpPr>
          <p:nvPr/>
        </p:nvGrpSpPr>
        <p:grpSpPr bwMode="auto">
          <a:xfrm>
            <a:off x="2027239" y="476250"/>
            <a:ext cx="8137525" cy="3384550"/>
            <a:chOff x="385" y="255"/>
            <a:chExt cx="5126" cy="2132"/>
          </a:xfrm>
        </p:grpSpPr>
        <p:cxnSp>
          <p:nvCxnSpPr>
            <p:cNvPr id="1035" name="_s1035"/>
            <p:cNvCxnSpPr>
              <a:cxnSpLocks noChangeShapeType="1"/>
            </p:cNvCxnSpPr>
            <p:nvPr/>
          </p:nvCxnSpPr>
          <p:spPr bwMode="auto">
            <a:xfrm rot="5400000" flipH="1">
              <a:off x="3848" y="489"/>
              <a:ext cx="454" cy="621"/>
            </a:xfrm>
            <a:prstGeom prst="bentConnector2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1036"/>
            <p:cNvSpPr>
              <a:spLocks noChangeArrowheads="1"/>
            </p:cNvSpPr>
            <p:nvPr/>
          </p:nvSpPr>
          <p:spPr bwMode="auto">
            <a:xfrm>
              <a:off x="3129" y="1571"/>
              <a:ext cx="2334" cy="50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99EBD7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62577" tIns="31288" rIns="62577" bIns="3128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sng" strike="noStrike" cap="none" normalizeH="0" baseline="0" smtClean="0">
                  <a:ln>
                    <a:noFill/>
                  </a:ln>
                  <a:solidFill>
                    <a:srgbClr val="6600CC"/>
                  </a:solidFill>
                  <a:effectLst/>
                </a:rPr>
                <a:t>More than one lattice point per cell</a:t>
              </a:r>
              <a:r>
                <a:rPr kumimoji="0" lang="en-US" altLang="en-US" sz="2000" b="1" i="1" u="sng" strike="noStrike" cap="none" normalizeH="0" baseline="0" smtClean="0">
                  <a:ln>
                    <a:noFill/>
                  </a:ln>
                  <a:solidFill>
                    <a:srgbClr val="6600CC"/>
                  </a:solidFill>
                  <a:effectLst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Volume (</a:t>
              </a:r>
              <a:r>
                <a:rPr kumimoji="0" lang="tr-TR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area</a:t>
              </a: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)</a:t>
              </a:r>
              <a:r>
                <a:rPr kumimoji="0" lang="tr-TR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= integer multiple of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that for primitive cell</a:t>
              </a:r>
              <a:endParaRPr kumimoji="0" lang="tr-TR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_s1037"/>
            <p:cNvSpPr>
              <a:spLocks noChangeArrowheads="1"/>
            </p:cNvSpPr>
            <p:nvPr/>
          </p:nvSpPr>
          <p:spPr bwMode="auto">
            <a:xfrm>
              <a:off x="3084" y="936"/>
              <a:ext cx="2282" cy="49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99EBD7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62577" tIns="31288" rIns="62577" bIns="3128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en-US" sz="2400" b="1" i="0" u="sng" strike="noStrike" cap="none" normalizeH="0" baseline="0" smtClean="0">
                  <a:ln>
                    <a:noFill/>
                  </a:ln>
                  <a:solidFill>
                    <a:srgbClr val="A50021"/>
                  </a:solidFill>
                  <a:effectLst/>
                </a:rPr>
                <a:t>Conventiona</a:t>
              </a:r>
              <a:r>
                <a:rPr kumimoji="0" lang="en-US" altLang="en-US" sz="2400" b="1" i="0" u="sng" strike="noStrike" cap="none" normalizeH="0" baseline="0" smtClean="0">
                  <a:ln>
                    <a:noFill/>
                  </a:ln>
                  <a:solidFill>
                    <a:srgbClr val="A50021"/>
                  </a:solidFill>
                  <a:effectLst/>
                </a:rPr>
                <a:t>l</a:t>
              </a:r>
              <a:r>
                <a:rPr kumimoji="0" lang="tr-TR" altLang="en-US" sz="2400" b="1" i="0" u="none" strike="noStrike" cap="none" normalizeH="0" baseline="0" smtClean="0">
                  <a:ln>
                    <a:noFill/>
                  </a:ln>
                  <a:solidFill>
                    <a:srgbClr val="A50021"/>
                  </a:solidFill>
                  <a:effectLst/>
                </a:rPr>
                <a:t> </a:t>
              </a:r>
              <a:endPara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A50021"/>
                </a:solidFill>
                <a:effectLst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333399"/>
                  </a:solidFill>
                  <a:effectLst/>
                </a:rPr>
                <a:t>(</a:t>
              </a:r>
              <a:r>
                <a:rPr kumimoji="0" lang="tr-TR" altLang="en-US" sz="2000" b="1" i="1" u="none" strike="noStrike" cap="none" normalizeH="0" baseline="0" smtClean="0">
                  <a:ln>
                    <a:noFill/>
                  </a:ln>
                  <a:solidFill>
                    <a:srgbClr val="333399"/>
                  </a:solidFill>
                  <a:effectLst/>
                </a:rPr>
                <a:t>Non-primitive</a:t>
              </a: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333399"/>
                  </a:solidFill>
                  <a:effectLst/>
                </a:rPr>
                <a:t>)</a:t>
              </a:r>
              <a:endParaRPr kumimoji="0" lang="tr-TR" altLang="en-US" sz="2000" b="1" i="0" u="none" strike="noStrike" cap="none" normalizeH="0" baseline="0" smtClean="0">
                <a:ln>
                  <a:noFill/>
                </a:ln>
                <a:solidFill>
                  <a:srgbClr val="333399"/>
                </a:solidFill>
                <a:effectLst/>
              </a:endParaRPr>
            </a:p>
          </p:txBody>
        </p:sp>
      </p:grpSp>
      <p:cxnSp>
        <p:nvCxnSpPr>
          <p:cNvPr id="2068" name="_s1028"/>
          <p:cNvCxnSpPr>
            <a:cxnSpLocks noChangeShapeType="1"/>
          </p:cNvCxnSpPr>
          <p:nvPr/>
        </p:nvCxnSpPr>
        <p:spPr bwMode="auto">
          <a:xfrm rot="5400000" flipH="1">
            <a:off x="9181307" y="2359819"/>
            <a:ext cx="720725" cy="985838"/>
          </a:xfrm>
          <a:prstGeom prst="bentConnector2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cxnSp>
      <p:sp>
        <p:nvSpPr>
          <p:cNvPr id="2" name="Rectangle 157"/>
          <p:cNvSpPr>
            <a:spLocks noChangeArrowheads="1"/>
          </p:cNvSpPr>
          <p:nvPr/>
        </p:nvSpPr>
        <p:spPr bwMode="auto">
          <a:xfrm>
            <a:off x="5916613" y="5229225"/>
            <a:ext cx="4572000" cy="1446550"/>
          </a:xfrm>
          <a:prstGeom prst="rect">
            <a:avLst/>
          </a:prstGeom>
          <a:solidFill>
            <a:srgbClr val="CCFFFF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Body Centered Cubic (BCC)</a:t>
            </a:r>
            <a:endParaRPr lang="tr-TR" sz="2800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tr-TR" sz="3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Conventional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Cell</a:t>
            </a:r>
            <a:r>
              <a:rPr lang="tr-TR" sz="3000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≠</a:t>
            </a:r>
            <a:r>
              <a:rPr lang="en-US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30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Primitive cell </a:t>
            </a:r>
          </a:p>
        </p:txBody>
      </p:sp>
    </p:spTree>
    <p:extLst>
      <p:ext uri="{BB962C8B-B14F-4D97-AF65-F5344CB8AC3E}">
        <p14:creationId xmlns:p14="http://schemas.microsoft.com/office/powerpoint/2010/main" val="276893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 b="30653"/>
          <a:stretch>
            <a:fillRect/>
          </a:stretch>
        </p:blipFill>
        <p:spPr bwMode="auto">
          <a:xfrm>
            <a:off x="5705476" y="0"/>
            <a:ext cx="4962525" cy="20608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0"/>
            <a:ext cx="4146437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132856"/>
            <a:ext cx="4788024" cy="3456384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56041" y="2132856"/>
            <a:ext cx="4211959" cy="3456384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55842" y="5709471"/>
            <a:ext cx="2304255" cy="1148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7104112" y="5661248"/>
            <a:ext cx="3563888" cy="119675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8" name="Rectangle 7"/>
          <p:cNvSpPr/>
          <p:nvPr/>
        </p:nvSpPr>
        <p:spPr>
          <a:xfrm>
            <a:off x="1524000" y="5661248"/>
            <a:ext cx="3059832" cy="119675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76487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11_24l"/>
          <p:cNvPicPr>
            <a:picLocks noChangeAspect="1" noChangeArrowheads="1"/>
          </p:cNvPicPr>
          <p:nvPr/>
        </p:nvPicPr>
        <p:blipFill>
          <a:blip r:embed="rId3" cstate="print"/>
          <a:srcRect t="4500"/>
          <a:stretch>
            <a:fillRect/>
          </a:stretch>
        </p:blipFill>
        <p:spPr bwMode="auto">
          <a:xfrm>
            <a:off x="2032000" y="76201"/>
            <a:ext cx="8128000" cy="5821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905001" y="2819401"/>
            <a:ext cx="2030413" cy="3609975"/>
            <a:chOff x="240" y="1776"/>
            <a:chExt cx="1279" cy="2274"/>
          </a:xfrm>
        </p:grpSpPr>
        <p:sp>
          <p:nvSpPr>
            <p:cNvPr id="16395" name="Text Box 3"/>
            <p:cNvSpPr txBox="1">
              <a:spLocks noChangeArrowheads="1"/>
            </p:cNvSpPr>
            <p:nvPr/>
          </p:nvSpPr>
          <p:spPr bwMode="auto">
            <a:xfrm>
              <a:off x="326" y="3817"/>
              <a:ext cx="1193" cy="23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dirty="0"/>
                <a:t>Extra distance =</a:t>
              </a:r>
            </a:p>
          </p:txBody>
        </p:sp>
        <p:sp>
          <p:nvSpPr>
            <p:cNvPr id="16396" name="Line 4"/>
            <p:cNvSpPr>
              <a:spLocks noChangeShapeType="1"/>
            </p:cNvSpPr>
            <p:nvPr/>
          </p:nvSpPr>
          <p:spPr bwMode="auto">
            <a:xfrm>
              <a:off x="240" y="177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419600" y="6059488"/>
            <a:ext cx="1316360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BC + CD =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86400" y="4114800"/>
            <a:ext cx="1219200" cy="914400"/>
            <a:chOff x="2496" y="2592"/>
            <a:chExt cx="768" cy="576"/>
          </a:xfrm>
        </p:grpSpPr>
        <p:sp>
          <p:nvSpPr>
            <p:cNvPr id="16393" name="Oval 7"/>
            <p:cNvSpPr>
              <a:spLocks noChangeArrowheads="1"/>
            </p:cNvSpPr>
            <p:nvPr/>
          </p:nvSpPr>
          <p:spPr bwMode="auto">
            <a:xfrm>
              <a:off x="2496" y="2592"/>
              <a:ext cx="480" cy="57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Oval 8"/>
            <p:cNvSpPr>
              <a:spLocks noChangeArrowheads="1"/>
            </p:cNvSpPr>
            <p:nvPr/>
          </p:nvSpPr>
          <p:spPr bwMode="auto">
            <a:xfrm>
              <a:off x="2784" y="2592"/>
              <a:ext cx="480" cy="57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986464" y="6057900"/>
            <a:ext cx="973633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/>
              <a:t>2</a:t>
            </a:r>
            <a:r>
              <a:rPr lang="en-US" i="1" dirty="0" err="1"/>
              <a:t>d</a:t>
            </a:r>
            <a:r>
              <a:rPr lang="en-US" i="1" dirty="0"/>
              <a:t> </a:t>
            </a:r>
            <a:r>
              <a:rPr lang="en-US" dirty="0" err="1"/>
              <a:t>sin</a:t>
            </a:r>
            <a:r>
              <a:rPr lang="en-US" dirty="0" err="1">
                <a:latin typeface="Symbol" pitchFamily="18" charset="2"/>
              </a:rPr>
              <a:t>q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161214" y="6057900"/>
            <a:ext cx="734987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= </a:t>
            </a:r>
            <a:r>
              <a:rPr lang="en-US" i="1" dirty="0" err="1"/>
              <a:t>n</a:t>
            </a:r>
            <a:r>
              <a:rPr lang="en-US" i="1" dirty="0" err="1">
                <a:latin typeface="Symbol" pitchFamily="18" charset="2"/>
              </a:rPr>
              <a:t>l</a:t>
            </a:r>
            <a:endParaRPr lang="en-US" i="1" dirty="0">
              <a:latin typeface="Symbol" pitchFamily="18" charset="2"/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8112225" y="6093296"/>
            <a:ext cx="2027435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(Bragg Equation)</a:t>
            </a:r>
          </a:p>
        </p:txBody>
      </p:sp>
    </p:spTree>
    <p:extLst>
      <p:ext uri="{BB962C8B-B14F-4D97-AF65-F5344CB8AC3E}">
        <p14:creationId xmlns:p14="http://schemas.microsoft.com/office/powerpoint/2010/main" val="250179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 autoUpdateAnimBg="0"/>
      <p:bldP spid="26635" grpId="0" animBg="1" autoUpdateAnimBg="0"/>
      <p:bldP spid="26636" grpId="0" animBg="1" autoUpdateAnimBg="0"/>
      <p:bldP spid="2663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Summing the waves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1196976"/>
            <a:ext cx="7561262" cy="1368425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GB" dirty="0"/>
              <a:t>The overall scattering intensity depends on</a:t>
            </a:r>
          </a:p>
          <a:p>
            <a:r>
              <a:rPr lang="en-GB" dirty="0"/>
              <a:t>Atom types (as above)  -  “</a:t>
            </a:r>
            <a:r>
              <a:rPr lang="en-GB" i="1" dirty="0"/>
              <a:t>electron density”</a:t>
            </a:r>
            <a:endParaRPr lang="en-GB" dirty="0"/>
          </a:p>
          <a:p>
            <a:r>
              <a:rPr lang="en-GB" dirty="0"/>
              <a:t>Their position relative to one another.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2279576" y="3429000"/>
            <a:ext cx="41763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dirty="0">
                <a:latin typeface="Arial" charset="0"/>
              </a:rPr>
              <a:t>Or for </a:t>
            </a:r>
            <a:r>
              <a:rPr lang="en-GB" sz="1600" dirty="0">
                <a:solidFill>
                  <a:schemeClr val="accent2"/>
                </a:solidFill>
                <a:latin typeface="Arial" charset="0"/>
              </a:rPr>
              <a:t>simple (</a:t>
            </a:r>
            <a:r>
              <a:rPr lang="en-GB" sz="1600" dirty="0" err="1">
                <a:solidFill>
                  <a:schemeClr val="accent2"/>
                </a:solidFill>
                <a:latin typeface="Arial" charset="0"/>
              </a:rPr>
              <a:t>centrosymmetric</a:t>
            </a:r>
            <a:r>
              <a:rPr lang="en-GB" sz="1600" dirty="0">
                <a:solidFill>
                  <a:schemeClr val="accent2"/>
                </a:solidFill>
                <a:latin typeface="Arial" charset="0"/>
              </a:rPr>
              <a:t>) structures</a:t>
            </a:r>
            <a:r>
              <a:rPr lang="en-GB" sz="1600" dirty="0">
                <a:latin typeface="Arial" charset="0"/>
              </a:rPr>
              <a:t>:</a:t>
            </a:r>
          </a:p>
        </p:txBody>
      </p:sp>
      <p:graphicFrame>
        <p:nvGraphicFramePr>
          <p:cNvPr id="129056" name="Object 3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575051" y="2565401"/>
          <a:ext cx="4608513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158920" imgH="355320" progId="Equation.3">
                  <p:embed/>
                </p:oleObj>
              </mc:Choice>
              <mc:Fallback>
                <p:oleObj name="Equation" r:id="rId3" imgW="21589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1" y="2565401"/>
                        <a:ext cx="4608513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2351585" y="5157192"/>
            <a:ext cx="7056437" cy="132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  <a:tabLst>
                <a:tab pos="534988" algn="l"/>
              </a:tabLst>
            </a:pPr>
            <a:r>
              <a:rPr lang="en-GB" dirty="0">
                <a:latin typeface="Arial" charset="0"/>
              </a:rPr>
              <a:t>This is the sum of the (</a:t>
            </a:r>
            <a:r>
              <a:rPr lang="en-GB" dirty="0" err="1">
                <a:latin typeface="Arial" charset="0"/>
              </a:rPr>
              <a:t>cos</a:t>
            </a:r>
            <a:r>
              <a:rPr lang="en-GB" dirty="0">
                <a:latin typeface="Arial" charset="0"/>
              </a:rPr>
              <a:t>) waves, where:</a:t>
            </a:r>
          </a:p>
          <a:p>
            <a:pPr>
              <a:spcBef>
                <a:spcPct val="15000"/>
              </a:spcBef>
              <a:tabLst>
                <a:tab pos="534988" algn="l"/>
              </a:tabLst>
            </a:pPr>
            <a:r>
              <a:rPr lang="en-GB" dirty="0">
                <a:latin typeface="Arial" charset="0"/>
              </a:rPr>
              <a:t>-	</a:t>
            </a:r>
            <a:r>
              <a:rPr lang="en-GB" dirty="0" err="1">
                <a:latin typeface="Arial" charset="0"/>
              </a:rPr>
              <a:t>f</a:t>
            </a:r>
            <a:r>
              <a:rPr lang="en-GB" baseline="-25000" dirty="0" err="1">
                <a:latin typeface="Arial" charset="0"/>
              </a:rPr>
              <a:t>j</a:t>
            </a:r>
            <a:r>
              <a:rPr lang="en-GB" dirty="0">
                <a:latin typeface="Arial" charset="0"/>
              </a:rPr>
              <a:t> is the atomic scattering factor for atom j</a:t>
            </a:r>
          </a:p>
          <a:p>
            <a:pPr>
              <a:spcBef>
                <a:spcPct val="15000"/>
              </a:spcBef>
              <a:tabLst>
                <a:tab pos="534988" algn="l"/>
              </a:tabLst>
            </a:pPr>
            <a:r>
              <a:rPr lang="en-GB" dirty="0">
                <a:latin typeface="Arial" charset="0"/>
              </a:rPr>
              <a:t>-	</a:t>
            </a:r>
            <a:r>
              <a:rPr lang="en-GB" dirty="0" err="1">
                <a:latin typeface="Arial" charset="0"/>
              </a:rPr>
              <a:t>hkl</a:t>
            </a:r>
            <a:r>
              <a:rPr lang="en-GB" dirty="0">
                <a:latin typeface="Arial" charset="0"/>
              </a:rPr>
              <a:t> are the Miller indices</a:t>
            </a:r>
          </a:p>
          <a:p>
            <a:pPr>
              <a:spcBef>
                <a:spcPct val="15000"/>
              </a:spcBef>
              <a:tabLst>
                <a:tab pos="534988" algn="l"/>
              </a:tabLst>
            </a:pPr>
            <a:r>
              <a:rPr lang="en-GB" dirty="0">
                <a:latin typeface="Arial" charset="0"/>
              </a:rPr>
              <a:t>-	</a:t>
            </a:r>
            <a:r>
              <a:rPr lang="en-GB" dirty="0" err="1">
                <a:latin typeface="Arial" charset="0"/>
              </a:rPr>
              <a:t>x</a:t>
            </a:r>
            <a:r>
              <a:rPr lang="en-GB" baseline="-25000" dirty="0" err="1">
                <a:latin typeface="Arial" charset="0"/>
              </a:rPr>
              <a:t>j</a:t>
            </a:r>
            <a:r>
              <a:rPr lang="en-GB" dirty="0">
                <a:latin typeface="Arial" charset="0"/>
              </a:rPr>
              <a:t>, </a:t>
            </a:r>
            <a:r>
              <a:rPr lang="en-GB" dirty="0" err="1">
                <a:latin typeface="Arial" charset="0"/>
              </a:rPr>
              <a:t>y</a:t>
            </a:r>
            <a:r>
              <a:rPr lang="en-GB" baseline="-25000" dirty="0" err="1">
                <a:latin typeface="Arial" charset="0"/>
              </a:rPr>
              <a:t>j</a:t>
            </a:r>
            <a:r>
              <a:rPr lang="en-GB" dirty="0">
                <a:latin typeface="Arial" charset="0"/>
              </a:rPr>
              <a:t>, </a:t>
            </a:r>
            <a:r>
              <a:rPr lang="en-GB" dirty="0" err="1">
                <a:latin typeface="Arial" charset="0"/>
              </a:rPr>
              <a:t>z</a:t>
            </a:r>
            <a:r>
              <a:rPr lang="en-GB" baseline="-25000" dirty="0" err="1">
                <a:latin typeface="Arial" charset="0"/>
              </a:rPr>
              <a:t>j</a:t>
            </a:r>
            <a:r>
              <a:rPr lang="en-GB" baseline="-25000" dirty="0">
                <a:latin typeface="Arial" charset="0"/>
              </a:rPr>
              <a:t> </a:t>
            </a:r>
            <a:r>
              <a:rPr lang="en-GB" dirty="0">
                <a:latin typeface="Arial" charset="0"/>
              </a:rPr>
              <a:t> are the atomic (fractional) coordinates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927649" y="4077072"/>
            <a:ext cx="6048375" cy="941388"/>
            <a:chOff x="884" y="2296"/>
            <a:chExt cx="3810" cy="593"/>
          </a:xfrm>
        </p:grpSpPr>
        <p:graphicFrame>
          <p:nvGraphicFramePr>
            <p:cNvPr id="129031" name="Object 7"/>
            <p:cNvGraphicFramePr>
              <a:graphicFrameLocks noChangeAspect="1"/>
            </p:cNvGraphicFramePr>
            <p:nvPr/>
          </p:nvGraphicFramePr>
          <p:xfrm>
            <a:off x="1020" y="2296"/>
            <a:ext cx="3493" cy="5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Equation" r:id="rId5" imgW="2095200" imgH="355320" progId="Equation.3">
                    <p:embed/>
                  </p:oleObj>
                </mc:Choice>
                <mc:Fallback>
                  <p:oleObj name="Equation" r:id="rId5" imgW="209520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296"/>
                          <a:ext cx="3493" cy="5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9060" name="Rectangle 36"/>
            <p:cNvSpPr>
              <a:spLocks noChangeArrowheads="1"/>
            </p:cNvSpPr>
            <p:nvPr/>
          </p:nvSpPr>
          <p:spPr bwMode="auto">
            <a:xfrm>
              <a:off x="884" y="2296"/>
              <a:ext cx="3810" cy="59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ms-MY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775520" y="332656"/>
            <a:ext cx="8568952" cy="6336704"/>
          </a:xfrm>
          <a:prstGeom prst="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6816080" y="3284985"/>
            <a:ext cx="3240360" cy="646331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 err="1">
                <a:solidFill>
                  <a:srgbClr val="FF0000"/>
                </a:solidFill>
                <a:latin typeface="Arial" charset="0"/>
              </a:rPr>
              <a:t>Centrosymmetric</a:t>
            </a:r>
            <a:r>
              <a:rPr lang="en-GB" sz="1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GB" sz="1200" dirty="0">
                <a:latin typeface="Arial" charset="0"/>
              </a:rPr>
              <a:t>means that there is a “centre of symmetry”, and for every atom at (</a:t>
            </a:r>
            <a:r>
              <a:rPr lang="en-GB" sz="1200" dirty="0" err="1">
                <a:latin typeface="Arial" charset="0"/>
              </a:rPr>
              <a:t>x,y,z</a:t>
            </a:r>
            <a:r>
              <a:rPr lang="en-GB" sz="1200" dirty="0">
                <a:latin typeface="Arial" charset="0"/>
              </a:rPr>
              <a:t>) there is an identical atom at (-x, -y, -z)</a:t>
            </a:r>
          </a:p>
        </p:txBody>
      </p:sp>
    </p:spTree>
    <p:extLst>
      <p:ext uri="{BB962C8B-B14F-4D97-AF65-F5344CB8AC3E}">
        <p14:creationId xmlns:p14="http://schemas.microsoft.com/office/powerpoint/2010/main" val="236739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290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290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0" grpId="0" autoUpdateAnimBg="0"/>
      <p:bldP spid="129059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2286000"/>
            <a:ext cx="8153400" cy="1066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GB" dirty="0"/>
              <a:t>The expression 2</a:t>
            </a:r>
            <a:r>
              <a:rPr lang="en-GB" dirty="0">
                <a:sym typeface="Symbol" pitchFamily="18" charset="2"/>
              </a:rPr>
              <a:t>(</a:t>
            </a:r>
            <a:r>
              <a:rPr lang="en-GB" dirty="0" err="1">
                <a:sym typeface="Symbol" pitchFamily="18" charset="2"/>
              </a:rPr>
              <a:t>hx+ky+lz</a:t>
            </a:r>
            <a:r>
              <a:rPr lang="en-GB" dirty="0">
                <a:sym typeface="Symbol" pitchFamily="18" charset="2"/>
              </a:rPr>
              <a:t>) = </a:t>
            </a:r>
            <a:r>
              <a:rPr lang="en-US" i="1" dirty="0" smtClean="0">
                <a:latin typeface="Arial" charset="0"/>
                <a:sym typeface="Symbol" pitchFamily="18" charset="2"/>
              </a:rPr>
              <a:t></a:t>
            </a:r>
            <a:r>
              <a:rPr lang="en-GB" dirty="0" smtClean="0">
                <a:sym typeface="Symbol" pitchFamily="18" charset="2"/>
              </a:rPr>
              <a:t>        </a:t>
            </a:r>
            <a:r>
              <a:rPr lang="en-GB" i="1" dirty="0">
                <a:sym typeface="Symbol" pitchFamily="18" charset="2"/>
              </a:rPr>
              <a:t>phase </a:t>
            </a:r>
            <a:r>
              <a:rPr lang="en-GB" i="1" dirty="0" smtClean="0">
                <a:sym typeface="Symbol" pitchFamily="18" charset="2"/>
              </a:rPr>
              <a:t>difference or phase factor</a:t>
            </a:r>
            <a:endParaRPr lang="en-GB" i="1" dirty="0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GB" i="1" dirty="0">
                <a:sym typeface="Symbol" pitchFamily="18" charset="2"/>
              </a:rPr>
              <a:t>						 </a:t>
            </a:r>
            <a:endParaRPr lang="en-GB" sz="1600" i="1" dirty="0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GB" sz="2000" dirty="0"/>
              <a:t> 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1" y="1219200"/>
            <a:ext cx="6048375" cy="941388"/>
            <a:chOff x="884" y="2296"/>
            <a:chExt cx="3810" cy="593"/>
          </a:xfrm>
        </p:grpSpPr>
        <p:graphicFrame>
          <p:nvGraphicFramePr>
            <p:cNvPr id="134153" name="Object 9"/>
            <p:cNvGraphicFramePr>
              <a:graphicFrameLocks noChangeAspect="1"/>
            </p:cNvGraphicFramePr>
            <p:nvPr/>
          </p:nvGraphicFramePr>
          <p:xfrm>
            <a:off x="1020" y="2296"/>
            <a:ext cx="3493" cy="5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Equation" r:id="rId3" imgW="2095200" imgH="355320" progId="Equation.3">
                    <p:embed/>
                  </p:oleObj>
                </mc:Choice>
                <mc:Fallback>
                  <p:oleObj name="Equation" r:id="rId3" imgW="209520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296"/>
                          <a:ext cx="3493" cy="5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4154" name="Rectangle 10"/>
            <p:cNvSpPr>
              <a:spLocks noChangeArrowheads="1"/>
            </p:cNvSpPr>
            <p:nvPr/>
          </p:nvSpPr>
          <p:spPr bwMode="auto">
            <a:xfrm>
              <a:off x="884" y="2296"/>
              <a:ext cx="3810" cy="59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ms-MY"/>
            </a:p>
          </p:txBody>
        </p:sp>
      </p:grpSp>
      <p:pic>
        <p:nvPicPr>
          <p:cNvPr id="3461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9697" y="1"/>
            <a:ext cx="5112567" cy="119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063552" y="2852937"/>
            <a:ext cx="7706816" cy="11906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charset="0"/>
              </a:rPr>
              <a:t>Where </a:t>
            </a:r>
            <a:r>
              <a:rPr lang="en-US" i="1" dirty="0">
                <a:solidFill>
                  <a:srgbClr val="FF0000"/>
                </a:solidFill>
                <a:latin typeface="Arial" charset="0"/>
              </a:rPr>
              <a:t>F(</a:t>
            </a:r>
            <a:r>
              <a:rPr lang="en-US" i="1" dirty="0" err="1">
                <a:solidFill>
                  <a:srgbClr val="FF0000"/>
                </a:solidFill>
                <a:latin typeface="Arial" charset="0"/>
              </a:rPr>
              <a:t>hkl</a:t>
            </a:r>
            <a:r>
              <a:rPr lang="en-US" i="1" dirty="0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 dirty="0">
                <a:latin typeface="Arial" charset="0"/>
              </a:rPr>
              <a:t> is the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structure factor</a:t>
            </a:r>
            <a:r>
              <a:rPr lang="en-US" dirty="0">
                <a:latin typeface="Arial" charset="0"/>
              </a:rPr>
              <a:t> for the </a:t>
            </a:r>
            <a:r>
              <a:rPr lang="en-US" i="1" dirty="0" err="1">
                <a:solidFill>
                  <a:srgbClr val="FF0000"/>
                </a:solidFill>
                <a:latin typeface="Arial" charset="0"/>
              </a:rPr>
              <a:t>hkl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reflection</a:t>
            </a:r>
            <a:r>
              <a:rPr lang="en-US" dirty="0">
                <a:latin typeface="Arial" charset="0"/>
              </a:rPr>
              <a:t> of the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unit cell</a:t>
            </a:r>
            <a:r>
              <a:rPr lang="en-US" dirty="0">
                <a:latin typeface="Arial" charset="0"/>
              </a:rPr>
              <a:t>, </a:t>
            </a:r>
            <a:br>
              <a:rPr lang="en-US" dirty="0">
                <a:latin typeface="Arial" charset="0"/>
              </a:rPr>
            </a:b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f</a:t>
            </a:r>
            <a:r>
              <a:rPr lang="en-US" dirty="0">
                <a:latin typeface="Arial" charset="0"/>
              </a:rPr>
              <a:t> is 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atomic scattering factor</a:t>
            </a:r>
            <a:r>
              <a:rPr lang="en-US" dirty="0">
                <a:latin typeface="Arial" charset="0"/>
              </a:rPr>
              <a:t> for each of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j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atomic planes</a:t>
            </a:r>
            <a:r>
              <a:rPr lang="en-US" dirty="0">
                <a:latin typeface="Arial" charset="0"/>
              </a:rPr>
              <a:t> and </a:t>
            </a:r>
            <a:br>
              <a:rPr lang="en-US" dirty="0">
                <a:latin typeface="Arial" charset="0"/>
              </a:rPr>
            </a:br>
            <a:r>
              <a:rPr lang="en-US" i="1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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r>
              <a:rPr lang="en-US" dirty="0">
                <a:latin typeface="Arial" charset="0"/>
                <a:sym typeface="Symbol" pitchFamily="18" charset="2"/>
              </a:rPr>
              <a:t>is </a:t>
            </a:r>
            <a:r>
              <a:rPr lang="en-US" dirty="0">
                <a:latin typeface="Arial" charset="0"/>
                <a:sym typeface="Symbol" pitchFamily="18" charset="2"/>
              </a:rPr>
              <a:t>the </a:t>
            </a:r>
            <a:r>
              <a:rPr lang="en-US" dirty="0">
                <a:solidFill>
                  <a:srgbClr val="00B0F0"/>
                </a:solidFill>
                <a:latin typeface="Arial" charset="0"/>
                <a:sym typeface="Symbol" pitchFamily="18" charset="2"/>
              </a:rPr>
              <a:t>repeat distance between atomic planes </a:t>
            </a:r>
            <a:r>
              <a:rPr lang="en-US" dirty="0">
                <a:latin typeface="Arial" charset="0"/>
                <a:sym typeface="Symbol" pitchFamily="18" charset="2"/>
              </a:rPr>
              <a:t>measured from a common origin (called the phase factor)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279577" y="4077072"/>
            <a:ext cx="7234237" cy="373062"/>
          </a:xfrm>
          <a:prstGeom prst="rect">
            <a:avLst/>
          </a:prstGeom>
          <a:solidFill>
            <a:schemeClr val="bg1"/>
          </a:solidFill>
          <a:ln w="6350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sym typeface="Wingdings" pitchFamily="2" charset="2"/>
              </a:rPr>
              <a:t>Scattering by an unit cell 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= f(position of the atoms, atomic scattering factors)</a:t>
            </a:r>
            <a:endParaRPr lang="en-US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346118" name="Object 6"/>
          <p:cNvGraphicFramePr>
            <a:graphicFrameLocks noChangeAspect="1"/>
          </p:cNvGraphicFramePr>
          <p:nvPr/>
        </p:nvGraphicFramePr>
        <p:xfrm>
          <a:off x="2711625" y="4653136"/>
          <a:ext cx="62579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4241520" imgH="419040" progId="Equation.3">
                  <p:embed/>
                </p:oleObj>
              </mc:Choice>
              <mc:Fallback>
                <p:oleObj name="Equation" r:id="rId6" imgW="4241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625" y="4653136"/>
                        <a:ext cx="6257925" cy="6159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19" name="Object 7"/>
          <p:cNvGraphicFramePr>
            <a:graphicFrameLocks noChangeAspect="1"/>
          </p:cNvGraphicFramePr>
          <p:nvPr/>
        </p:nvGraphicFramePr>
        <p:xfrm>
          <a:off x="1775521" y="5373217"/>
          <a:ext cx="564991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2539800" imgH="444240" progId="">
                  <p:embed/>
                </p:oleObj>
              </mc:Choice>
              <mc:Fallback>
                <p:oleObj name="Equation" r:id="rId8" imgW="2539800" imgH="4442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5521" y="5373217"/>
                        <a:ext cx="5649913" cy="9810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7608168" y="5661249"/>
            <a:ext cx="2247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itchFamily="18" charset="0"/>
              </a:rPr>
              <a:t>For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i="1" dirty="0">
                <a:latin typeface="Times New Roman" pitchFamily="18" charset="0"/>
              </a:rPr>
              <a:t> atoms in the </a:t>
            </a:r>
            <a:r>
              <a:rPr lang="en-US" i="1" dirty="0" err="1">
                <a:latin typeface="Times New Roman" pitchFamily="18" charset="0"/>
              </a:rPr>
              <a:t>UC</a:t>
            </a:r>
            <a:endParaRPr lang="en-US" i="1" dirty="0">
              <a:latin typeface="Times New Roman" pitchFamily="18" charset="0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760538" y="6457890"/>
            <a:ext cx="8295902" cy="400110"/>
          </a:xfrm>
          <a:prstGeom prst="rect">
            <a:avLst/>
          </a:prstGeom>
          <a:solidFill>
            <a:schemeClr val="bg1"/>
          </a:solidFill>
          <a:ln w="6350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sym typeface="Wingdings" pitchFamily="2" charset="2"/>
              </a:rPr>
              <a:t>Structure factor is independent of the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shape</a:t>
            </a:r>
            <a:r>
              <a:rPr lang="en-US" sz="2000" dirty="0">
                <a:latin typeface="Times New Roman" pitchFamily="18" charset="0"/>
                <a:sym typeface="Wingdings" pitchFamily="2" charset="2"/>
              </a:rPr>
              <a:t> and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size </a:t>
            </a:r>
            <a:r>
              <a:rPr lang="en-US" sz="2000" dirty="0">
                <a:latin typeface="Times New Roman" pitchFamily="18" charset="0"/>
                <a:sym typeface="Wingdings" pitchFamily="2" charset="2"/>
              </a:rPr>
              <a:t> of the unit </a:t>
            </a:r>
            <a:r>
              <a:rPr lang="en-US" sz="2000" dirty="0">
                <a:latin typeface="Times New Roman" pitchFamily="18" charset="0"/>
                <a:sym typeface="Wingdings" pitchFamily="2" charset="2"/>
              </a:rPr>
              <a:t>cell!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→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sz="2000" i="1" baseline="30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hkl</a:t>
            </a:r>
            <a:endParaRPr lang="en-US" sz="2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3999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  <p:bldP spid="134147" grpId="1" build="p"/>
      <p:bldP spid="13" grpId="0" animBg="1"/>
      <p:bldP spid="14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8529638" y="376238"/>
          <a:ext cx="1701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723600" imgH="228600" progId="Equation.3">
                  <p:embed/>
                </p:oleObj>
              </mc:Choice>
              <mc:Fallback>
                <p:oleObj name="Equation" r:id="rId3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9638" y="376238"/>
                        <a:ext cx="1701800" cy="5334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8513763" y="2593975"/>
          <a:ext cx="205581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193760" imgH="419040" progId="Equation.3">
                  <p:embed/>
                </p:oleObj>
              </mc:Choice>
              <mc:Fallback>
                <p:oleObj name="Equation" r:id="rId5" imgW="1193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3763" y="2593975"/>
                        <a:ext cx="2055812" cy="71755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562101" y="38101"/>
            <a:ext cx="3046413" cy="403225"/>
          </a:xfrm>
          <a:prstGeom prst="rect">
            <a:avLst/>
          </a:prstGeom>
          <a:solidFill>
            <a:srgbClr val="FFD9FF"/>
          </a:solidFill>
          <a:ln w="6350" algn="ctr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CC3300"/>
                </a:solidFill>
                <a:latin typeface="Times New Roman" pitchFamily="18" charset="0"/>
                <a:sym typeface="Wingdings" pitchFamily="2" charset="2"/>
              </a:rPr>
              <a:t>Structure factor calculations</a:t>
            </a:r>
            <a:endParaRPr lang="en-US" sz="2000" i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32000" y="2997200"/>
            <a:ext cx="16398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1600200" y="2339975"/>
            <a:ext cx="325438" cy="534988"/>
          </a:xfrm>
          <a:prstGeom prst="ellipse">
            <a:avLst/>
          </a:prstGeom>
          <a:gradFill rotWithShape="1">
            <a:gsLst>
              <a:gs pos="0">
                <a:srgbClr val="FF3300">
                  <a:alpha val="64999"/>
                </a:srgbClr>
              </a:gs>
              <a:gs pos="100000">
                <a:schemeClr val="bg1">
                  <a:alpha val="2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dirty="0">
                <a:latin typeface="Times New Roman" pitchFamily="18" charset="0"/>
              </a:rPr>
              <a:t>A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979614" y="2419350"/>
            <a:ext cx="3876675" cy="369888"/>
          </a:xfrm>
          <a:prstGeom prst="rect">
            <a:avLst/>
          </a:prstGeom>
          <a:solidFill>
            <a:schemeClr val="bg1"/>
          </a:solidFill>
          <a:ln w="3175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Atom at (0,0,0) and equivalent positions</a:t>
            </a:r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1600200" y="5019675"/>
          <a:ext cx="51117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2222280" imgH="266400" progId="">
                  <p:embed/>
                </p:oleObj>
              </mc:Choice>
              <mc:Fallback>
                <p:oleObj name="Equation" r:id="rId8" imgW="2222280" imgH="266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019675"/>
                        <a:ext cx="5111750" cy="609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1589088" y="5678488"/>
          <a:ext cx="4838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2108160" imgH="228600" progId="">
                  <p:embed/>
                </p:oleObj>
              </mc:Choice>
              <mc:Fallback>
                <p:oleObj name="Equation" r:id="rId10" imgW="2108160" imgH="228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088" y="5678488"/>
                        <a:ext cx="4838700" cy="520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1604964" y="6256338"/>
          <a:ext cx="12842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545760" imgH="228600" progId="Equation.3">
                  <p:embed/>
                </p:oleObj>
              </mc:Choice>
              <mc:Fallback>
                <p:oleObj name="Equation" r:id="rId12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4" y="6256338"/>
                        <a:ext cx="1284287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2900364" y="6430964"/>
            <a:ext cx="45180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i="1" dirty="0">
                <a:latin typeface="Times New Roman" pitchFamily="18" charset="0"/>
                <a:sym typeface="Symbol" pitchFamily="18" charset="2"/>
              </a:rPr>
              <a:t> F is independent of the scattering plane (h k l)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8386764" y="0"/>
            <a:ext cx="26987" cy="43561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ms-MY"/>
          </a:p>
        </p:txBody>
      </p:sp>
      <p:graphicFrame>
        <p:nvGraphicFramePr>
          <p:cNvPr id="31757" name="Object 13"/>
          <p:cNvGraphicFramePr>
            <a:graphicFrameLocks noChangeAspect="1"/>
          </p:cNvGraphicFramePr>
          <p:nvPr/>
        </p:nvGraphicFramePr>
        <p:xfrm>
          <a:off x="8534400" y="2055813"/>
          <a:ext cx="161290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685800" imgH="203040" progId="Equation.3">
                  <p:embed/>
                </p:oleObj>
              </mc:Choice>
              <mc:Fallback>
                <p:oleObj name="Equation" r:id="rId14" imgW="685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2055813"/>
                        <a:ext cx="1612900" cy="474662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983038" y="2876551"/>
            <a:ext cx="1435100" cy="3667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CC"/>
                </a:solidFill>
                <a:latin typeface="Times New Roman" pitchFamily="18" charset="0"/>
              </a:rPr>
              <a:t>Simple Cubic</a:t>
            </a:r>
          </a:p>
        </p:txBody>
      </p:sp>
      <p:graphicFrame>
        <p:nvGraphicFramePr>
          <p:cNvPr id="31759" name="Object 15"/>
          <p:cNvGraphicFramePr>
            <a:graphicFrameLocks noChangeAspect="1"/>
          </p:cNvGraphicFramePr>
          <p:nvPr/>
        </p:nvGraphicFramePr>
        <p:xfrm>
          <a:off x="8534401" y="982664"/>
          <a:ext cx="19097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812520" imgH="203040" progId="Equation.3">
                  <p:embed/>
                </p:oleObj>
              </mc:Choice>
              <mc:Fallback>
                <p:oleObj name="Equation" r:id="rId16" imgW="812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1" y="982664"/>
                        <a:ext cx="1909763" cy="4730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8543925" y="1519239"/>
          <a:ext cx="197008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838080" imgH="203040" progId="Equation.3">
                  <p:embed/>
                </p:oleObj>
              </mc:Choice>
              <mc:Fallback>
                <p:oleObj name="Equation" r:id="rId18" imgW="838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3925" y="1519239"/>
                        <a:ext cx="1970088" cy="4730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1" name="AutoShape 100"/>
          <p:cNvSpPr>
            <a:spLocks noChangeArrowheads="1"/>
          </p:cNvSpPr>
          <p:nvPr/>
        </p:nvSpPr>
        <p:spPr bwMode="auto">
          <a:xfrm>
            <a:off x="8066088" y="6203975"/>
            <a:ext cx="1873250" cy="557164"/>
          </a:xfrm>
          <a:prstGeom prst="wedgeRoundRectCallout">
            <a:avLst>
              <a:gd name="adj1" fmla="val -83134"/>
              <a:gd name="adj2" fmla="val -2264"/>
              <a:gd name="adj3" fmla="val 16667"/>
            </a:avLst>
          </a:prstGeom>
          <a:solidFill>
            <a:srgbClr val="FFFFDB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 lIns="36000" tIns="36000" rIns="36000" bIns="36000" anchor="ctr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A50021"/>
                </a:solidFill>
                <a:latin typeface="Times New Roman" pitchFamily="18" charset="0"/>
                <a:sym typeface="Symbol" pitchFamily="18" charset="2"/>
              </a:rPr>
              <a:t> All reflections are present</a:t>
            </a:r>
          </a:p>
        </p:txBody>
      </p:sp>
      <p:graphicFrame>
        <p:nvGraphicFramePr>
          <p:cNvPr id="31762" name="Object 18"/>
          <p:cNvGraphicFramePr>
            <a:graphicFrameLocks noChangeAspect="1"/>
          </p:cNvGraphicFramePr>
          <p:nvPr/>
        </p:nvGraphicFramePr>
        <p:xfrm>
          <a:off x="9043989" y="3473451"/>
          <a:ext cx="13874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723600" imgH="228600" progId="">
                  <p:embed/>
                </p:oleObj>
              </mc:Choice>
              <mc:Fallback>
                <p:oleObj name="Equation" r:id="rId20" imgW="723600" imgH="228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3989" y="3473451"/>
                        <a:ext cx="1387475" cy="4349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8607426" y="3584575"/>
            <a:ext cx="3430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latin typeface="Times New Roman" pitchFamily="18" charset="0"/>
              </a:rPr>
              <a:t>Note:</a:t>
            </a:r>
          </a:p>
        </p:txBody>
      </p:sp>
      <p:graphicFrame>
        <p:nvGraphicFramePr>
          <p:cNvPr id="31764" name="Object 20"/>
          <p:cNvGraphicFramePr>
            <a:graphicFrameLocks noChangeAspect="1"/>
          </p:cNvGraphicFramePr>
          <p:nvPr/>
        </p:nvGraphicFramePr>
        <p:xfrm>
          <a:off x="8599488" y="4008438"/>
          <a:ext cx="128905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672840" imgH="203040" progId="">
                  <p:embed/>
                </p:oleObj>
              </mc:Choice>
              <mc:Fallback>
                <p:oleObj name="Equation" r:id="rId22" imgW="672840" imgH="203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9488" y="4008438"/>
                        <a:ext cx="1289050" cy="3857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8948739" y="4421189"/>
            <a:ext cx="1062037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i="1" dirty="0">
                <a:solidFill>
                  <a:srgbClr val="CC3300"/>
                </a:solidFill>
                <a:latin typeface="Times New Roman" pitchFamily="18" charset="0"/>
              </a:rPr>
              <a:t>n</a:t>
            </a:r>
            <a:r>
              <a:rPr lang="en-US" sz="1200" i="1" dirty="0">
                <a:latin typeface="Times New Roman" pitchFamily="18" charset="0"/>
              </a:rPr>
              <a:t> is an integer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8532813" y="57151"/>
            <a:ext cx="152157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i="1" dirty="0">
                <a:solidFill>
                  <a:srgbClr val="CC3300"/>
                </a:solidFill>
                <a:latin typeface="Times New Roman" pitchFamily="18" charset="0"/>
              </a:rPr>
              <a:t>Some useful relations</a:t>
            </a:r>
            <a:endParaRPr lang="en-US" sz="1200" i="1" dirty="0">
              <a:latin typeface="Times New Roman" pitchFamily="18" charset="0"/>
            </a:endParaRPr>
          </a:p>
        </p:txBody>
      </p:sp>
      <p:sp>
        <p:nvSpPr>
          <p:cNvPr id="31767" name="Text Box 15"/>
          <p:cNvSpPr txBox="1">
            <a:spLocks noChangeArrowheads="1"/>
          </p:cNvSpPr>
          <p:nvPr/>
        </p:nvSpPr>
        <p:spPr bwMode="auto">
          <a:xfrm>
            <a:off x="1600201" y="511175"/>
            <a:ext cx="6691313" cy="1576388"/>
          </a:xfrm>
          <a:prstGeom prst="rect">
            <a:avLst/>
          </a:prstGeom>
          <a:solidFill>
            <a:srgbClr val="EF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lIns="54000" tIns="54000" rIns="54000" bIns="54000">
            <a:spAutoFit/>
          </a:bodyPr>
          <a:lstStyle/>
          <a:p>
            <a:pPr marL="344488" indent="-344488">
              <a:lnSpc>
                <a:spcPct val="105000"/>
              </a:lnSpc>
              <a:spcAft>
                <a:spcPct val="5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en-IN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Now we perform calculation of structure factor calculations for some simple crystal structure unit cells.</a:t>
            </a:r>
          </a:p>
          <a:p>
            <a:pPr marL="344488" indent="-344488">
              <a:lnSpc>
                <a:spcPct val="105000"/>
              </a:lnSpc>
              <a:spcAft>
                <a:spcPct val="5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en-IN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We basically perform the summation of the function </a:t>
            </a:r>
            <a:r>
              <a:rPr lang="en-IN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fexp</a:t>
            </a:r>
            <a:r>
              <a:rPr lang="en-IN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IN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IN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) </a:t>
            </a:r>
            <a:r>
              <a:rPr lang="en-IN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for the different atoms ions in the unit cell and work out the restrictions on the allowed values of </a:t>
            </a:r>
            <a:r>
              <a:rPr lang="en-IN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hkl</a:t>
            </a:r>
            <a:r>
              <a:rPr lang="en-IN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(and the corresponding intensities).</a:t>
            </a:r>
          </a:p>
        </p:txBody>
      </p:sp>
      <p:sp>
        <p:nvSpPr>
          <p:cNvPr id="31768" name="AutoShape 61"/>
          <p:cNvSpPr>
            <a:spLocks noChangeArrowheads="1"/>
          </p:cNvSpPr>
          <p:nvPr/>
        </p:nvSpPr>
        <p:spPr bwMode="auto">
          <a:xfrm>
            <a:off x="6888164" y="4799013"/>
            <a:ext cx="3722687" cy="116681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algn="ctr">
            <a:solidFill>
              <a:srgbClr val="0066FF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36000" tIns="36000" rIns="36000" bIns="36000" anchor="ctr">
            <a:spAutoFit/>
          </a:bodyPr>
          <a:lstStyle/>
          <a:p>
            <a:pPr algn="ctr"/>
            <a:r>
              <a:rPr lang="en-US" sz="1600" dirty="0">
                <a:latin typeface="Times New Roman" pitchFamily="18" charset="0"/>
              </a:rPr>
              <a:t>We note that in simple cubic crystals there is no restrictions on the allowed values of </a:t>
            </a:r>
            <a:r>
              <a:rPr lang="en-US" sz="1600" dirty="0" err="1">
                <a:latin typeface="Times New Roman" pitchFamily="18" charset="0"/>
              </a:rPr>
              <a:t>hkl</a:t>
            </a:r>
            <a:r>
              <a:rPr lang="en-US" sz="1600" dirty="0">
                <a:latin typeface="Times New Roman" pitchFamily="18" charset="0"/>
              </a:rPr>
              <a:t> (i.e. for all values of </a:t>
            </a:r>
            <a:r>
              <a:rPr lang="en-US" sz="1600" dirty="0" err="1">
                <a:latin typeface="Times New Roman" pitchFamily="18" charset="0"/>
              </a:rPr>
              <a:t>hkl</a:t>
            </a:r>
            <a:r>
              <a:rPr lang="en-US" sz="1600" dirty="0">
                <a:latin typeface="Times New Roman" pitchFamily="18" charset="0"/>
              </a:rPr>
              <a:t> reflections are present).</a:t>
            </a:r>
          </a:p>
        </p:txBody>
      </p:sp>
      <p:sp>
        <p:nvSpPr>
          <p:cNvPr id="31769" name="Text Box 123"/>
          <p:cNvSpPr txBox="1">
            <a:spLocks noChangeArrowheads="1"/>
          </p:cNvSpPr>
          <p:nvPr/>
        </p:nvSpPr>
        <p:spPr bwMode="auto">
          <a:xfrm>
            <a:off x="2646363" y="4419601"/>
            <a:ext cx="9137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i="1">
                <a:solidFill>
                  <a:srgbClr val="CC3300"/>
                </a:solidFill>
                <a:latin typeface="Times New Roman" pitchFamily="18" charset="0"/>
              </a:rPr>
              <a:t>a</a:t>
            </a:r>
            <a:endParaRPr lang="en-US" sz="1600" i="1">
              <a:solidFill>
                <a:srgbClr val="CC3300"/>
              </a:solidFill>
              <a:latin typeface="Times New Roman" pitchFamily="18" charset="0"/>
              <a:sym typeface="Symbol" pitchFamily="18" charset="2"/>
            </a:endParaRPr>
          </a:p>
        </p:txBody>
      </p:sp>
      <p:pic>
        <p:nvPicPr>
          <p:cNvPr id="31770" name="Picture 26" descr="SC r uc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5573713" y="2174875"/>
            <a:ext cx="2654300" cy="2630488"/>
          </a:xfrm>
          <a:prstGeom prst="rect">
            <a:avLst/>
          </a:prstGeom>
          <a:noFill/>
        </p:spPr>
      </p:pic>
      <p:sp>
        <p:nvSpPr>
          <p:cNvPr id="31771" name="AutoShape 34"/>
          <p:cNvSpPr>
            <a:spLocks noChangeArrowheads="1"/>
          </p:cNvSpPr>
          <p:nvPr/>
        </p:nvSpPr>
        <p:spPr bwMode="auto">
          <a:xfrm>
            <a:off x="3830638" y="3721100"/>
            <a:ext cx="1638300" cy="565150"/>
          </a:xfrm>
          <a:prstGeom prst="rightArrow">
            <a:avLst>
              <a:gd name="adj1" fmla="val 76509"/>
              <a:gd name="adj2" fmla="val 72405"/>
            </a:avLst>
          </a:prstGeom>
          <a:solidFill>
            <a:srgbClr val="CCFFFF"/>
          </a:solid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3333FF"/>
                </a:solidFill>
                <a:latin typeface="Times New Roman" pitchFamily="18" charset="0"/>
              </a:rPr>
              <a:t>UC</a:t>
            </a:r>
            <a:r>
              <a:rPr lang="en-US" sz="1400" dirty="0">
                <a:solidFill>
                  <a:srgbClr val="3333FF"/>
                </a:solidFill>
                <a:latin typeface="Times New Roman" pitchFamily="18" charset="0"/>
              </a:rPr>
              <a:t> in reciprocal space</a:t>
            </a:r>
          </a:p>
        </p:txBody>
      </p:sp>
      <p:sp>
        <p:nvSpPr>
          <p:cNvPr id="31772" name="Text Box 123"/>
          <p:cNvSpPr txBox="1">
            <a:spLocks noChangeArrowheads="1"/>
          </p:cNvSpPr>
          <p:nvPr/>
        </p:nvSpPr>
        <p:spPr bwMode="auto">
          <a:xfrm>
            <a:off x="6477000" y="4584701"/>
            <a:ext cx="260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i="1">
                <a:solidFill>
                  <a:srgbClr val="CC3300"/>
                </a:solidFill>
                <a:latin typeface="Times New Roman" pitchFamily="18" charset="0"/>
              </a:rPr>
              <a:t>1/a</a:t>
            </a:r>
            <a:endParaRPr lang="en-US" sz="1600" i="1">
              <a:solidFill>
                <a:srgbClr val="CC33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400256" y="0"/>
            <a:ext cx="2267744" cy="47251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67433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17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17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51" grpId="0" animBg="1"/>
      <p:bldP spid="31763" grpId="0"/>
      <p:bldP spid="31765" grpId="0" animBg="1"/>
      <p:bldP spid="31766" grpId="0" animBg="1"/>
      <p:bldP spid="317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2"/>
          <p:cNvSpPr>
            <a:spLocks noChangeArrowheads="1"/>
          </p:cNvSpPr>
          <p:nvPr/>
        </p:nvSpPr>
        <p:spPr bwMode="auto">
          <a:xfrm>
            <a:off x="1587501" y="31750"/>
            <a:ext cx="257175" cy="528638"/>
          </a:xfrm>
          <a:prstGeom prst="ellipse">
            <a:avLst/>
          </a:prstGeom>
          <a:gradFill rotWithShape="1">
            <a:gsLst>
              <a:gs pos="0">
                <a:srgbClr val="FF3300">
                  <a:alpha val="64999"/>
                </a:srgbClr>
              </a:gs>
              <a:gs pos="100000">
                <a:schemeClr val="bg1">
                  <a:alpha val="2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954214" y="101600"/>
            <a:ext cx="5095875" cy="369888"/>
          </a:xfrm>
          <a:prstGeom prst="rect">
            <a:avLst/>
          </a:prstGeom>
          <a:solidFill>
            <a:schemeClr val="bg1"/>
          </a:solidFill>
          <a:ln w="3175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Atoms at (0,0,0) &amp; (½, ½, 0) and equivalent positions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655763" y="1687513"/>
          <a:ext cx="25400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346040" imgH="558720" progId="">
                  <p:embed/>
                </p:oleObj>
              </mc:Choice>
              <mc:Fallback>
                <p:oleObj name="Equation" r:id="rId3" imgW="1346040" imgH="558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763" y="1687513"/>
                        <a:ext cx="2540000" cy="1047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1589088" y="3230563"/>
          <a:ext cx="6280150" cy="153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2781000" imgH="685800" progId="">
                  <p:embed/>
                </p:oleObj>
              </mc:Choice>
              <mc:Fallback>
                <p:oleObj name="Equation" r:id="rId5" imgW="2781000" imgH="685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088" y="3230563"/>
                        <a:ext cx="6280150" cy="15351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651001" y="6491289"/>
            <a:ext cx="3203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i="1">
                <a:latin typeface="Times New Roman" pitchFamily="18" charset="0"/>
                <a:sym typeface="Symbol" pitchFamily="18" charset="2"/>
              </a:rPr>
              <a:t> F is independent of the ‘l’ index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127875" y="120651"/>
            <a:ext cx="2495550" cy="366713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CC"/>
                </a:solidFill>
                <a:latin typeface="Times New Roman" pitchFamily="18" charset="0"/>
              </a:rPr>
              <a:t>C- centred Orthorhombic</a:t>
            </a:r>
          </a:p>
        </p:txBody>
      </p:sp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71964" y="1568451"/>
            <a:ext cx="1220787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002464" y="3914776"/>
            <a:ext cx="517525" cy="373063"/>
          </a:xfrm>
          <a:prstGeom prst="rect">
            <a:avLst/>
          </a:prstGeom>
          <a:solidFill>
            <a:schemeClr val="bg1"/>
          </a:solidFill>
          <a:ln w="6350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>
                <a:solidFill>
                  <a:srgbClr val="FF3300"/>
                </a:solidFill>
                <a:latin typeface="Times New Roman" pitchFamily="18" charset="0"/>
                <a:sym typeface="Wingdings" pitchFamily="2" charset="2"/>
              </a:rPr>
              <a:t>Real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5835651" y="4210050"/>
            <a:ext cx="938213" cy="547688"/>
          </a:xfrm>
          <a:prstGeom prst="ellips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ms-MY"/>
          </a:p>
        </p:txBody>
      </p:sp>
      <p:cxnSp>
        <p:nvCxnSpPr>
          <p:cNvPr id="32779" name="AutoShape 11"/>
          <p:cNvCxnSpPr>
            <a:cxnSpLocks noChangeShapeType="1"/>
            <a:stCxn id="32777" idx="1"/>
            <a:endCxn id="32778" idx="7"/>
          </p:cNvCxnSpPr>
          <p:nvPr/>
        </p:nvCxnSpPr>
        <p:spPr bwMode="auto">
          <a:xfrm flipH="1">
            <a:off x="6635751" y="4102101"/>
            <a:ext cx="366713" cy="188913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/>
          </a:ln>
          <a:effectLst/>
        </p:spPr>
      </p:cxnSp>
      <p:graphicFrame>
        <p:nvGraphicFramePr>
          <p:cNvPr id="32780" name="Object 12"/>
          <p:cNvGraphicFramePr>
            <a:graphicFrameLocks noChangeAspect="1"/>
          </p:cNvGraphicFramePr>
          <p:nvPr/>
        </p:nvGraphicFramePr>
        <p:xfrm>
          <a:off x="1668463" y="5478463"/>
          <a:ext cx="25971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104840" imgH="228600" progId="Equation.3">
                  <p:embed/>
                </p:oleObj>
              </mc:Choice>
              <mc:Fallback>
                <p:oleObj name="Equation" r:id="rId8" imgW="1104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5478463"/>
                        <a:ext cx="2597150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1" name="Object 13"/>
          <p:cNvGraphicFramePr>
            <a:graphicFrameLocks noChangeAspect="1"/>
          </p:cNvGraphicFramePr>
          <p:nvPr/>
        </p:nvGraphicFramePr>
        <p:xfrm>
          <a:off x="6913564" y="4899026"/>
          <a:ext cx="11652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495000" imgH="203040" progId="Equation.3">
                  <p:embed/>
                </p:oleObj>
              </mc:Choice>
              <mc:Fallback>
                <p:oleObj name="Equation" r:id="rId10" imgW="495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564" y="4899026"/>
                        <a:ext cx="1165225" cy="4730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2" name="Object 14"/>
          <p:cNvGraphicFramePr>
            <a:graphicFrameLocks noChangeAspect="1"/>
          </p:cNvGraphicFramePr>
          <p:nvPr/>
        </p:nvGraphicFramePr>
        <p:xfrm>
          <a:off x="6905626" y="6010275"/>
          <a:ext cx="9255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393480" imgH="177480" progId="Equation.3">
                  <p:embed/>
                </p:oleObj>
              </mc:Choice>
              <mc:Fallback>
                <p:oleObj name="Equation" r:id="rId12" imgW="393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6" y="6010275"/>
                        <a:ext cx="925513" cy="414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3" name="Object 15"/>
          <p:cNvGraphicFramePr>
            <a:graphicFrameLocks noChangeAspect="1"/>
          </p:cNvGraphicFramePr>
          <p:nvPr/>
        </p:nvGraphicFramePr>
        <p:xfrm>
          <a:off x="8629651" y="4867275"/>
          <a:ext cx="14636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622080" imgH="228600" progId="Equation.3">
                  <p:embed/>
                </p:oleObj>
              </mc:Choice>
              <mc:Fallback>
                <p:oleObj name="Equation" r:id="rId14" imgW="622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651" y="4867275"/>
                        <a:ext cx="1463675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4" name="Object 16"/>
          <p:cNvGraphicFramePr>
            <a:graphicFrameLocks noChangeAspect="1"/>
          </p:cNvGraphicFramePr>
          <p:nvPr/>
        </p:nvGraphicFramePr>
        <p:xfrm>
          <a:off x="8524875" y="5978526"/>
          <a:ext cx="107473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457200" imgH="203040" progId="Equation.3">
                  <p:embed/>
                </p:oleObj>
              </mc:Choice>
              <mc:Fallback>
                <p:oleObj name="Equation" r:id="rId16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75" y="5978526"/>
                        <a:ext cx="1074738" cy="4746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785" name="AutoShape 17"/>
          <p:cNvCxnSpPr>
            <a:cxnSpLocks noChangeShapeType="1"/>
          </p:cNvCxnSpPr>
          <p:nvPr/>
        </p:nvCxnSpPr>
        <p:spPr bwMode="auto">
          <a:xfrm flipV="1">
            <a:off x="8078788" y="5133975"/>
            <a:ext cx="550862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2786" name="AutoShape 18"/>
          <p:cNvCxnSpPr>
            <a:cxnSpLocks noChangeShapeType="1"/>
          </p:cNvCxnSpPr>
          <p:nvPr/>
        </p:nvCxnSpPr>
        <p:spPr bwMode="auto">
          <a:xfrm flipV="1">
            <a:off x="7831139" y="6216650"/>
            <a:ext cx="6937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787" name="AutoShape 19"/>
          <p:cNvSpPr>
            <a:spLocks noChangeArrowheads="1"/>
          </p:cNvSpPr>
          <p:nvPr/>
        </p:nvSpPr>
        <p:spPr bwMode="auto">
          <a:xfrm rot="-551499">
            <a:off x="4265614" y="5024438"/>
            <a:ext cx="2554287" cy="582612"/>
          </a:xfrm>
          <a:prstGeom prst="rightArrow">
            <a:avLst>
              <a:gd name="adj1" fmla="val 50176"/>
              <a:gd name="adj2" fmla="val 989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Times New Roman" pitchFamily="18" charset="0"/>
              </a:rPr>
              <a:t>Both even or both odd</a:t>
            </a:r>
          </a:p>
        </p:txBody>
      </p:sp>
      <p:sp>
        <p:nvSpPr>
          <p:cNvPr id="32788" name="AutoShape 20"/>
          <p:cNvSpPr>
            <a:spLocks noChangeArrowheads="1"/>
          </p:cNvSpPr>
          <p:nvPr/>
        </p:nvSpPr>
        <p:spPr bwMode="auto">
          <a:xfrm rot="530472">
            <a:off x="4262439" y="5757863"/>
            <a:ext cx="2554287" cy="582612"/>
          </a:xfrm>
          <a:prstGeom prst="rightArrow">
            <a:avLst>
              <a:gd name="adj1" fmla="val 50176"/>
              <a:gd name="adj2" fmla="val 989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Times New Roman" pitchFamily="18" charset="0"/>
              </a:rPr>
              <a:t>Mixture of odd and even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6534150" y="5411789"/>
            <a:ext cx="394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i="1" dirty="0">
                <a:latin typeface="Times New Roman" pitchFamily="18" charset="0"/>
                <a:sym typeface="Symbol" pitchFamily="18" charset="2"/>
              </a:rPr>
              <a:t>e.g. (001), (110), (112); (021), (022), (023)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494463" y="6483350"/>
            <a:ext cx="3949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i="1" dirty="0">
                <a:latin typeface="Times New Roman" pitchFamily="18" charset="0"/>
                <a:sym typeface="Symbol" pitchFamily="18" charset="2"/>
              </a:rPr>
              <a:t>e.g. (100), (101), (102); (031), (032), (033)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 rot="-509554">
            <a:off x="4552279" y="4894671"/>
            <a:ext cx="11237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i="1">
                <a:latin typeface="Times New Roman" pitchFamily="18" charset="0"/>
                <a:sym typeface="Symbol" pitchFamily="18" charset="2"/>
              </a:rPr>
              <a:t>(h + k) even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 rot="583321">
            <a:off x="4598989" y="6103939"/>
            <a:ext cx="10366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i="1">
                <a:latin typeface="Times New Roman" pitchFamily="18" charset="0"/>
                <a:sym typeface="Symbol" pitchFamily="18" charset="2"/>
              </a:rPr>
              <a:t>(h + k) odd</a:t>
            </a:r>
          </a:p>
        </p:txBody>
      </p:sp>
      <p:sp>
        <p:nvSpPr>
          <p:cNvPr id="32793" name="Text Box 12"/>
          <p:cNvSpPr txBox="1">
            <a:spLocks noChangeArrowheads="1"/>
          </p:cNvSpPr>
          <p:nvPr/>
        </p:nvSpPr>
        <p:spPr bwMode="auto">
          <a:xfrm>
            <a:off x="1658938" y="569914"/>
            <a:ext cx="5668962" cy="903287"/>
          </a:xfrm>
          <a:prstGeom prst="rect">
            <a:avLst/>
          </a:prstGeom>
          <a:solidFill>
            <a:schemeClr val="bg1"/>
          </a:solidFill>
          <a:ln w="6350" algn="ctr">
            <a:solidFill>
              <a:srgbClr val="0000FF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174625" indent="-174625">
              <a:spcBef>
                <a:spcPct val="50000"/>
              </a:spcBef>
              <a:buFont typeface="Wingdings" pitchFamily="2" charset="2"/>
              <a:buChar char="§"/>
            </a:pPr>
            <a:r>
              <a:rPr lang="en-US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For this case there is one additional lattice point with an associated atom. Hence, there will be two terms in the summation for the structure factor. </a:t>
            </a:r>
          </a:p>
        </p:txBody>
      </p:sp>
      <p:pic>
        <p:nvPicPr>
          <p:cNvPr id="32794" name="Picture 26" descr="reci lat c-OR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877051" y="863601"/>
            <a:ext cx="3681413" cy="2282825"/>
          </a:xfrm>
          <a:prstGeom prst="rect">
            <a:avLst/>
          </a:prstGeom>
          <a:noFill/>
        </p:spPr>
      </p:pic>
      <p:sp>
        <p:nvSpPr>
          <p:cNvPr id="32795" name="AutoShape 34"/>
          <p:cNvSpPr>
            <a:spLocks noChangeArrowheads="1"/>
          </p:cNvSpPr>
          <p:nvPr/>
        </p:nvSpPr>
        <p:spPr bwMode="auto">
          <a:xfrm>
            <a:off x="5465763" y="1768476"/>
            <a:ext cx="1352550" cy="842963"/>
          </a:xfrm>
          <a:prstGeom prst="rightArrow">
            <a:avLst>
              <a:gd name="adj1" fmla="val 76509"/>
              <a:gd name="adj2" fmla="val 40076"/>
            </a:avLst>
          </a:prstGeom>
          <a:solidFill>
            <a:srgbClr val="CCFFFF"/>
          </a:solid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1400">
                <a:solidFill>
                  <a:srgbClr val="3333FF"/>
                </a:solidFill>
                <a:latin typeface="Times New Roman" pitchFamily="18" charset="0"/>
              </a:rPr>
              <a:t>UC in reciprocal space</a:t>
            </a:r>
          </a:p>
        </p:txBody>
      </p:sp>
      <p:sp>
        <p:nvSpPr>
          <p:cNvPr id="32796" name="Text Box 123"/>
          <p:cNvSpPr txBox="1">
            <a:spLocks noChangeArrowheads="1"/>
          </p:cNvSpPr>
          <p:nvPr/>
        </p:nvSpPr>
        <p:spPr bwMode="auto">
          <a:xfrm>
            <a:off x="7353300" y="2336801"/>
            <a:ext cx="260350" cy="24447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i="1">
                <a:solidFill>
                  <a:srgbClr val="CC3300"/>
                </a:solidFill>
                <a:latin typeface="Times New Roman" pitchFamily="18" charset="0"/>
              </a:rPr>
              <a:t>1/a</a:t>
            </a:r>
            <a:endParaRPr lang="en-US" sz="1600" i="1">
              <a:solidFill>
                <a:srgbClr val="CC33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2797" name="Text Box 123"/>
          <p:cNvSpPr txBox="1">
            <a:spLocks noChangeArrowheads="1"/>
          </p:cNvSpPr>
          <p:nvPr/>
        </p:nvSpPr>
        <p:spPr bwMode="auto">
          <a:xfrm>
            <a:off x="8705850" y="2089151"/>
            <a:ext cx="260350" cy="24447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i="1">
                <a:solidFill>
                  <a:srgbClr val="CC3300"/>
                </a:solidFill>
                <a:latin typeface="Times New Roman" pitchFamily="18" charset="0"/>
              </a:rPr>
              <a:t>1/b</a:t>
            </a:r>
            <a:endParaRPr lang="en-US" sz="1600" i="1">
              <a:solidFill>
                <a:srgbClr val="CC33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2798" name="Text Box 123"/>
          <p:cNvSpPr txBox="1">
            <a:spLocks noChangeArrowheads="1"/>
          </p:cNvSpPr>
          <p:nvPr/>
        </p:nvSpPr>
        <p:spPr bwMode="auto">
          <a:xfrm>
            <a:off x="7588250" y="1555751"/>
            <a:ext cx="249238" cy="24447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i="1">
                <a:solidFill>
                  <a:srgbClr val="CC3300"/>
                </a:solidFill>
                <a:latin typeface="Times New Roman" pitchFamily="18" charset="0"/>
              </a:rPr>
              <a:t>1/c</a:t>
            </a:r>
            <a:endParaRPr lang="en-US" sz="1600" i="1">
              <a:solidFill>
                <a:srgbClr val="CC33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2799" name="Text Box 12"/>
          <p:cNvSpPr txBox="1">
            <a:spLocks noChangeArrowheads="1"/>
          </p:cNvSpPr>
          <p:nvPr/>
        </p:nvSpPr>
        <p:spPr bwMode="auto">
          <a:xfrm>
            <a:off x="8124826" y="3392488"/>
            <a:ext cx="2378075" cy="1174750"/>
          </a:xfrm>
          <a:prstGeom prst="rect">
            <a:avLst/>
          </a:prstGeom>
          <a:solidFill>
            <a:srgbClr val="E5FFFF"/>
          </a:solidFill>
          <a:ln w="6350" algn="ctr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36000" tIns="36000" rIns="36000" bIns="36000">
            <a:spAutoFit/>
          </a:bodyPr>
          <a:lstStyle/>
          <a:p>
            <a:pPr marL="174625" indent="-174625"/>
            <a:r>
              <a:rPr lang="en-US" sz="12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Important note: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200">
                <a:latin typeface="Times New Roman" pitchFamily="18" charset="0"/>
                <a:sym typeface="Wingdings" pitchFamily="2" charset="2"/>
              </a:rPr>
              <a:t>The 100, 101, 210, etc. points in the reciprocal lattice exist (as the corresponding real lattice planes exist), however the intensity decorating these points is zero.</a:t>
            </a:r>
          </a:p>
        </p:txBody>
      </p:sp>
    </p:spTree>
    <p:extLst>
      <p:ext uri="{BB962C8B-B14F-4D97-AF65-F5344CB8AC3E}">
        <p14:creationId xmlns:p14="http://schemas.microsoft.com/office/powerpoint/2010/main" val="173954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27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87" grpId="0" animBg="1"/>
      <p:bldP spid="32788" grpId="0" animBg="1"/>
      <p:bldP spid="32789" grpId="0"/>
      <p:bldP spid="32790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563</Words>
  <Application>Microsoft Office PowerPoint</Application>
  <PresentationFormat>ملء الشاشة</PresentationFormat>
  <Paragraphs>77</Paragraphs>
  <Slides>11</Slides>
  <Notes>1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Tahoma</vt:lpstr>
      <vt:lpstr>Times New Roman</vt:lpstr>
      <vt:lpstr>Wingdings</vt:lpstr>
      <vt:lpstr>نسق Office</vt:lpstr>
      <vt:lpstr>Equation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Summing the waves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karar</dc:creator>
  <cp:lastModifiedBy>karar</cp:lastModifiedBy>
  <cp:revision>1</cp:revision>
  <dcterms:created xsi:type="dcterms:W3CDTF">2019-09-21T10:18:21Z</dcterms:created>
  <dcterms:modified xsi:type="dcterms:W3CDTF">2019-09-21T10:19:49Z</dcterms:modified>
</cp:coreProperties>
</file>